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2" r:id="rId3"/>
    <p:sldId id="257" r:id="rId4"/>
    <p:sldId id="272" r:id="rId5"/>
    <p:sldId id="259" r:id="rId6"/>
    <p:sldId id="270" r:id="rId7"/>
    <p:sldId id="258" r:id="rId8"/>
    <p:sldId id="271" r:id="rId9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5" d="100"/>
          <a:sy n="115" d="100"/>
        </p:scale>
        <p:origin x="51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9898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113DB-DF80-2B6E-93D2-41F52FE6A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595C677-5F9B-D9A1-4F8D-01C0FF2F38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861A22-D159-E51D-BE4D-981B36A426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DC6C21-CE64-A5CA-4292-8B1D0C3171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5952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5617AA-7D57-85D2-D03B-1BD1118A7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5677DE-5026-A291-8477-675DCB839E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8912AE-E373-5BED-B4EB-237095A5D0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8E27F0-EA14-046B-99E1-60FDF727712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60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6501C4-9835-D75D-86D1-596992FE51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F6A2F79-F4C2-5D7E-C4E8-211F043412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DD4470-0A59-7813-02D5-CD8C21FEF0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DDB341-2340-F392-5273-1ABEB8CB91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522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shorts/ZBdqFWoOm2Y" TargetMode="External"/><Relationship Id="rId3" Type="http://schemas.openxmlformats.org/officeDocument/2006/relationships/image" Target="../media/image6.jpeg"/><Relationship Id="rId7" Type="http://schemas.openxmlformats.org/officeDocument/2006/relationships/hyperlink" Target="https://youtube.com/shorts/GarseQNSNYU?si=eRuq_kqkUB-mOHhC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youtube.com/watch?v=hTInPZT68cg" TargetMode="External"/><Relationship Id="rId5" Type="http://schemas.openxmlformats.org/officeDocument/2006/relationships/hyperlink" Target="https://www.youtube.com/watch?v=d80ZqZ5-z4k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www.youtube.com/watch?v=VZt3RTXNerU" TargetMode="External"/><Relationship Id="rId9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68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1215664" y="867802"/>
            <a:ext cx="6391523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Forjando</a:t>
            </a:r>
            <a:r>
              <a:rPr lang="en-US" sz="45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4500" b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valores</a:t>
            </a:r>
            <a:endParaRPr lang="en-US" sz="4500" b="1" dirty="0">
              <a:solidFill>
                <a:schemeClr val="bg1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4500" b="1" dirty="0" err="1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en</a:t>
            </a:r>
            <a:r>
              <a:rPr lang="en-US" sz="4500" b="1" dirty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4500" b="1" dirty="0" err="1" smtClean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alianza</a:t>
            </a:r>
            <a:endParaRPr lang="en-US" sz="4500" b="1" dirty="0">
              <a:solidFill>
                <a:schemeClr val="bg1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ts val="5400"/>
              </a:lnSpc>
              <a:buNone/>
            </a:pPr>
            <a:r>
              <a:rPr lang="en-US" sz="4500" b="1" dirty="0" err="1" smtClean="0">
                <a:solidFill>
                  <a:schemeClr val="bg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Familia-Escuela</a:t>
            </a:r>
            <a:endParaRPr lang="en-US" sz="4500" dirty="0">
              <a:solidFill>
                <a:schemeClr val="bg1"/>
              </a:solidFill>
            </a:endParaRPr>
          </a:p>
        </p:txBody>
      </p:sp>
      <p:sp>
        <p:nvSpPr>
          <p:cNvPr id="5" name="Text 2"/>
          <p:cNvSpPr/>
          <p:nvPr/>
        </p:nvSpPr>
        <p:spPr>
          <a:xfrm>
            <a:off x="3080989" y="3878991"/>
            <a:ext cx="2423551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r>
              <a:rPr lang="en-US" sz="13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</a:p>
          <a:p>
            <a:pPr marL="0" indent="0" algn="ctr">
              <a:lnSpc>
                <a:spcPts val="1890"/>
              </a:lnSpc>
              <a:buNone/>
            </a:pPr>
            <a:r>
              <a:rPr lang="en-US" sz="2400" dirty="0">
                <a:latin typeface="Arial" pitchFamily="34" charset="0"/>
                <a:ea typeface="Arial" pitchFamily="34" charset="-122"/>
                <a:cs typeface="Arial" pitchFamily="34" charset="-120"/>
              </a:rPr>
              <a:t>Abril 2026</a:t>
            </a:r>
            <a:endParaRPr lang="en-US" sz="2400" dirty="0"/>
          </a:p>
        </p:txBody>
      </p:sp>
      <p:pic>
        <p:nvPicPr>
          <p:cNvPr id="8" name="Imagen 7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CEAAFC4F-6B60-0786-0ED8-F91D97676E0F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6994323" y="2983006"/>
            <a:ext cx="1420495" cy="158178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387" y="309969"/>
            <a:ext cx="1298008" cy="160497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600" y="609600"/>
            <a:ext cx="8083336" cy="411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dirty="0"/>
              <a:t> FORMANDO EN EL RESPETO</a:t>
            </a:r>
          </a:p>
        </p:txBody>
      </p:sp>
      <p:sp>
        <p:nvSpPr>
          <p:cNvPr id="4" name="Text 1"/>
          <p:cNvSpPr/>
          <p:nvPr/>
        </p:nvSpPr>
        <p:spPr>
          <a:xfrm>
            <a:off x="1012122" y="1397391"/>
            <a:ext cx="6885781" cy="19821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endParaRPr lang="en-US" sz="2400" dirty="0"/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>
                <a:solidFill>
                  <a:srgbClr val="7030A0"/>
                </a:solidFill>
              </a:rPr>
              <a:t>EL RESPETO, </a:t>
            </a:r>
            <a:r>
              <a:rPr lang="es-MX" sz="2400" dirty="0">
                <a:solidFill>
                  <a:srgbClr val="7030A0"/>
                </a:solidFill>
              </a:rPr>
              <a:t>SIEMPRE Y EN TODO LUGAR,</a:t>
            </a: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>
                <a:solidFill>
                  <a:srgbClr val="7030A0"/>
                </a:solidFill>
              </a:rPr>
              <a:t>ABRE CAMINOS DE CONFIANZA</a:t>
            </a: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smtClean="0">
                <a:solidFill>
                  <a:srgbClr val="7030A0"/>
                </a:solidFill>
              </a:rPr>
              <a:t>Y </a:t>
            </a:r>
            <a:r>
              <a:rPr lang="en-US" sz="2400" dirty="0">
                <a:solidFill>
                  <a:srgbClr val="7030A0"/>
                </a:solidFill>
              </a:rPr>
              <a:t>DE BUENA CONVIVENCIA.</a:t>
            </a:r>
          </a:p>
          <a:p>
            <a:pPr algn="ctr">
              <a:lnSpc>
                <a:spcPts val="2430"/>
              </a:lnSpc>
              <a:buSzPct val="100000"/>
            </a:pPr>
            <a:endParaRPr lang="en-US" sz="2400" dirty="0">
              <a:solidFill>
                <a:srgbClr val="7030A0"/>
              </a:solidFill>
            </a:endParaRPr>
          </a:p>
        </p:txBody>
      </p:sp>
      <p:pic>
        <p:nvPicPr>
          <p:cNvPr id="10" name="Imagen 9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FE0A8585-508D-A2C6-6647-D1A58D4BF203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149404" y="3266591"/>
            <a:ext cx="1420495" cy="1581785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013" y="257497"/>
            <a:ext cx="1126093" cy="13923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79548" y="718510"/>
            <a:ext cx="8083336" cy="411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400" b="1" u="sng" dirty="0">
                <a:latin typeface="Arial" pitchFamily="34" charset="0"/>
                <a:ea typeface="Arial" pitchFamily="34" charset="-122"/>
                <a:cs typeface="Arial" pitchFamily="34" charset="-120"/>
              </a:rPr>
              <a:t>ACOMPAÑANDO A NUESTROS </a:t>
            </a:r>
            <a:r>
              <a:rPr lang="en-US" sz="2400" b="1" u="sng" dirty="0" smtClean="0">
                <a:latin typeface="Arial" pitchFamily="34" charset="0"/>
                <a:ea typeface="Arial" pitchFamily="34" charset="-122"/>
                <a:cs typeface="Arial" pitchFamily="34" charset="-120"/>
              </a:rPr>
              <a:t>APODERADOS</a:t>
            </a:r>
            <a:endParaRPr lang="en-US" sz="2400" u="sng" dirty="0"/>
          </a:p>
        </p:txBody>
      </p:sp>
      <p:sp>
        <p:nvSpPr>
          <p:cNvPr id="4" name="Text 1"/>
          <p:cNvSpPr/>
          <p:nvPr/>
        </p:nvSpPr>
        <p:spPr>
          <a:xfrm>
            <a:off x="1683791" y="1413150"/>
            <a:ext cx="5664539" cy="36434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430"/>
              </a:lnSpc>
              <a:buSzPct val="100000"/>
            </a:pPr>
            <a:endParaRPr lang="en-US" sz="3200" dirty="0"/>
          </a:p>
          <a:p>
            <a:pPr algn="ctr">
              <a:lnSpc>
                <a:spcPts val="2430"/>
              </a:lnSpc>
              <a:buSzPct val="100000"/>
            </a:pPr>
            <a:r>
              <a:rPr lang="en-US" sz="3200" dirty="0"/>
              <a:t>¿Qué es el Respeto?</a:t>
            </a:r>
          </a:p>
          <a:p>
            <a:pPr algn="ctr">
              <a:lnSpc>
                <a:spcPts val="2430"/>
              </a:lnSpc>
              <a:buSzPct val="100000"/>
            </a:pPr>
            <a:endParaRPr lang="en-US" sz="3200" dirty="0"/>
          </a:p>
          <a:p>
            <a:pPr algn="ctr">
              <a:lnSpc>
                <a:spcPts val="2430"/>
              </a:lnSpc>
              <a:buSzPct val="100000"/>
            </a:pPr>
            <a:endParaRPr lang="en-US" sz="3200" dirty="0"/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 err="1">
                <a:solidFill>
                  <a:srgbClr val="7030A0"/>
                </a:solidFill>
              </a:rPr>
              <a:t>Es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reconocer</a:t>
            </a:r>
            <a:r>
              <a:rPr lang="en-US" sz="2400" dirty="0" smtClean="0">
                <a:solidFill>
                  <a:srgbClr val="7030A0"/>
                </a:solidFill>
              </a:rPr>
              <a:t>, </a:t>
            </a:r>
            <a:r>
              <a:rPr lang="en-US" sz="2400" dirty="0">
                <a:solidFill>
                  <a:srgbClr val="7030A0"/>
                </a:solidFill>
              </a:rPr>
              <a:t>tanto el valor </a:t>
            </a:r>
            <a:r>
              <a:rPr lang="en-US" sz="2400" dirty="0" err="1">
                <a:solidFill>
                  <a:srgbClr val="7030A0"/>
                </a:solidFill>
              </a:rPr>
              <a:t>propio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como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el de </a:t>
            </a:r>
            <a:r>
              <a:rPr lang="en-US" sz="2400" dirty="0" err="1">
                <a:solidFill>
                  <a:srgbClr val="7030A0"/>
                </a:solidFill>
              </a:rPr>
              <a:t>los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demás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tratándolos</a:t>
            </a:r>
            <a:r>
              <a:rPr lang="en-US" sz="2400" dirty="0" smtClean="0">
                <a:solidFill>
                  <a:srgbClr val="7030A0"/>
                </a:solidFill>
              </a:rPr>
              <a:t>, </a:t>
            </a:r>
            <a:r>
              <a:rPr lang="en-US" sz="2400" dirty="0">
                <a:solidFill>
                  <a:srgbClr val="7030A0"/>
                </a:solidFill>
              </a:rPr>
              <a:t>con dignidad.</a:t>
            </a:r>
          </a:p>
          <a:p>
            <a:pPr algn="ctr">
              <a:lnSpc>
                <a:spcPts val="2430"/>
              </a:lnSpc>
              <a:buSzPct val="100000"/>
            </a:pPr>
            <a:endParaRPr lang="en-US" sz="2400" dirty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>
                <a:solidFill>
                  <a:srgbClr val="7030A0"/>
                </a:solidFill>
              </a:rPr>
              <a:t>Escuchar, aceptar las diferencias, cuidar las palabras y las </a:t>
            </a:r>
            <a:r>
              <a:rPr lang="en-US" sz="2400" dirty="0" err="1" smtClean="0">
                <a:solidFill>
                  <a:srgbClr val="7030A0"/>
                </a:solidFill>
              </a:rPr>
              <a:t>acciones</a:t>
            </a:r>
            <a:r>
              <a:rPr lang="en-US" sz="2400" dirty="0" smtClean="0">
                <a:solidFill>
                  <a:srgbClr val="7030A0"/>
                </a:solidFill>
              </a:rPr>
              <a:t>. </a:t>
            </a:r>
            <a:endParaRPr lang="en-US" sz="2400" dirty="0">
              <a:solidFill>
                <a:srgbClr val="7030A0"/>
              </a:solidFill>
            </a:endParaRPr>
          </a:p>
        </p:txBody>
      </p:sp>
      <p:pic>
        <p:nvPicPr>
          <p:cNvPr id="6" name="Imagen 5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F70ACC7C-3DF4-4BC1-55A4-20F25D49558F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668582" y="3815054"/>
            <a:ext cx="1024354" cy="1133264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100" y="160677"/>
            <a:ext cx="902286" cy="11156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54605-C63C-7F87-56A5-4CBC469BF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F1EAF893-031D-96AE-51AD-D11ADCD333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1">
            <a:extLst>
              <a:ext uri="{FF2B5EF4-FFF2-40B4-BE49-F238E27FC236}">
                <a16:creationId xmlns:a16="http://schemas.microsoft.com/office/drawing/2014/main" id="{B9DCB06B-A762-75F2-33F2-B58293420624}"/>
              </a:ext>
            </a:extLst>
          </p:cNvPr>
          <p:cNvSpPr/>
          <p:nvPr/>
        </p:nvSpPr>
        <p:spPr>
          <a:xfrm>
            <a:off x="1223835" y="300036"/>
            <a:ext cx="6956924" cy="3999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>
              <a:lnSpc>
                <a:spcPts val="2430"/>
              </a:lnSpc>
              <a:buSzPct val="100000"/>
            </a:pPr>
            <a:endParaRPr lang="en-US" sz="3200" dirty="0">
              <a:solidFill>
                <a:schemeClr val="bg1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r>
              <a:rPr lang="en-US" sz="3200" dirty="0"/>
              <a:t>PARA REFLEXIONAR EN FAMILIA</a:t>
            </a:r>
          </a:p>
          <a:p>
            <a:pPr algn="ctr">
              <a:lnSpc>
                <a:spcPts val="2430"/>
              </a:lnSpc>
              <a:buSzPct val="100000"/>
            </a:pPr>
            <a:endParaRPr lang="en-US" sz="3200" dirty="0"/>
          </a:p>
          <a:p>
            <a:pPr algn="ctr">
              <a:lnSpc>
                <a:spcPts val="2430"/>
              </a:lnSpc>
              <a:buSzPct val="100000"/>
            </a:pPr>
            <a:endParaRPr lang="en-US" sz="2400" dirty="0"/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 smtClean="0">
                <a:solidFill>
                  <a:srgbClr val="7030A0"/>
                </a:solidFill>
              </a:rPr>
              <a:t>¿</a:t>
            </a:r>
            <a:r>
              <a:rPr lang="en-US" sz="2400" dirty="0" err="1" smtClean="0">
                <a:solidFill>
                  <a:srgbClr val="7030A0"/>
                </a:solidFill>
              </a:rPr>
              <a:t>Qué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ocurre en un hogar cuando se ha </a:t>
            </a:r>
            <a:endParaRPr lang="en-US" sz="2400" dirty="0" smtClean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 err="1" smtClean="0">
                <a:solidFill>
                  <a:srgbClr val="7030A0"/>
                </a:solidFill>
              </a:rPr>
              <a:t>perdido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el </a:t>
            </a:r>
            <a:r>
              <a:rPr lang="en-US" sz="2400" dirty="0" err="1" smtClean="0">
                <a:solidFill>
                  <a:srgbClr val="7030A0"/>
                </a:solidFill>
              </a:rPr>
              <a:t>respeto</a:t>
            </a:r>
            <a:r>
              <a:rPr lang="en-US" sz="2400" dirty="0" smtClean="0">
                <a:solidFill>
                  <a:srgbClr val="7030A0"/>
                </a:solidFill>
              </a:rPr>
              <a:t>?</a:t>
            </a:r>
            <a:endParaRPr lang="en-US" sz="2400" dirty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endParaRPr lang="en-US" sz="2400" dirty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 smtClean="0">
                <a:solidFill>
                  <a:srgbClr val="7030A0"/>
                </a:solidFill>
              </a:rPr>
              <a:t>¿</a:t>
            </a:r>
            <a:r>
              <a:rPr lang="en-US" sz="2400" dirty="0" err="1" smtClean="0">
                <a:solidFill>
                  <a:srgbClr val="7030A0"/>
                </a:solidFill>
              </a:rPr>
              <a:t>En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qué acciones concretas, </a:t>
            </a:r>
            <a:r>
              <a:rPr lang="en-US" sz="2400" dirty="0" err="1">
                <a:solidFill>
                  <a:srgbClr val="7030A0"/>
                </a:solidFill>
              </a:rPr>
              <a:t>fomentamos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endParaRPr lang="en-US" sz="2400" dirty="0" smtClean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 smtClean="0">
                <a:solidFill>
                  <a:srgbClr val="7030A0"/>
                </a:solidFill>
              </a:rPr>
              <a:t>el </a:t>
            </a:r>
            <a:r>
              <a:rPr lang="en-US" sz="2400" dirty="0">
                <a:solidFill>
                  <a:srgbClr val="7030A0"/>
                </a:solidFill>
              </a:rPr>
              <a:t>respeto </a:t>
            </a:r>
            <a:r>
              <a:rPr lang="en-US" sz="2400" dirty="0" err="1">
                <a:solidFill>
                  <a:srgbClr val="7030A0"/>
                </a:solidFill>
              </a:rPr>
              <a:t>como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</a:rPr>
              <a:t>familia</a:t>
            </a:r>
            <a:r>
              <a:rPr lang="en-US" sz="2400" dirty="0" smtClean="0">
                <a:solidFill>
                  <a:srgbClr val="7030A0"/>
                </a:solidFill>
              </a:rPr>
              <a:t>? </a:t>
            </a:r>
            <a:endParaRPr lang="en-US" sz="2400" dirty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endParaRPr lang="en-US" sz="2400" dirty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 smtClean="0">
                <a:solidFill>
                  <a:srgbClr val="7030A0"/>
                </a:solidFill>
              </a:rPr>
              <a:t>¿</a:t>
            </a:r>
            <a:r>
              <a:rPr lang="en-US" sz="2400" dirty="0" err="1" smtClean="0">
                <a:solidFill>
                  <a:srgbClr val="7030A0"/>
                </a:solidFill>
              </a:rPr>
              <a:t>Cómo</a:t>
            </a:r>
            <a:r>
              <a:rPr lang="en-US" sz="2400" dirty="0" smtClean="0">
                <a:solidFill>
                  <a:srgbClr val="7030A0"/>
                </a:solidFill>
              </a:rPr>
              <a:t> </a:t>
            </a:r>
            <a:r>
              <a:rPr lang="en-US" sz="2400" dirty="0">
                <a:solidFill>
                  <a:srgbClr val="7030A0"/>
                </a:solidFill>
              </a:rPr>
              <a:t>regulamos en casa las faltas de </a:t>
            </a:r>
            <a:r>
              <a:rPr lang="en-US" sz="2400" dirty="0" err="1">
                <a:solidFill>
                  <a:srgbClr val="7030A0"/>
                </a:solidFill>
              </a:rPr>
              <a:t>respeto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endParaRPr lang="en-US" sz="2400" dirty="0" smtClean="0">
              <a:solidFill>
                <a:srgbClr val="7030A0"/>
              </a:solidFill>
            </a:endParaRPr>
          </a:p>
          <a:p>
            <a:pPr algn="ctr">
              <a:lnSpc>
                <a:spcPts val="2430"/>
              </a:lnSpc>
              <a:buSzPct val="100000"/>
            </a:pPr>
            <a:r>
              <a:rPr lang="en-US" sz="2400" dirty="0" smtClean="0">
                <a:solidFill>
                  <a:srgbClr val="7030A0"/>
                </a:solidFill>
              </a:rPr>
              <a:t>de </a:t>
            </a:r>
            <a:r>
              <a:rPr lang="en-US" sz="2400" dirty="0">
                <a:solidFill>
                  <a:srgbClr val="7030A0"/>
                </a:solidFill>
              </a:rPr>
              <a:t>niñas y Jóvenes en la </a:t>
            </a:r>
            <a:r>
              <a:rPr lang="en-US" sz="2400" dirty="0" err="1" smtClean="0">
                <a:solidFill>
                  <a:srgbClr val="7030A0"/>
                </a:solidFill>
              </a:rPr>
              <a:t>familia</a:t>
            </a:r>
            <a:r>
              <a:rPr lang="en-US" sz="2400" dirty="0" smtClean="0">
                <a:solidFill>
                  <a:srgbClr val="7030A0"/>
                </a:solidFill>
              </a:rPr>
              <a:t>?</a:t>
            </a:r>
            <a:endParaRPr lang="en-US" sz="2400" dirty="0">
              <a:solidFill>
                <a:srgbClr val="7030A0"/>
              </a:solidFill>
            </a:endParaRPr>
          </a:p>
        </p:txBody>
      </p:sp>
      <p:pic>
        <p:nvPicPr>
          <p:cNvPr id="6" name="Imagen 5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D7887772-AFB0-A6A0-7D0D-03231E220B37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7668582" y="3815054"/>
            <a:ext cx="1024354" cy="113326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549" y="165239"/>
            <a:ext cx="902286" cy="111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8742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118476" y="530282"/>
            <a:ext cx="4907048" cy="411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 err="1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Audiovisuales</a:t>
            </a:r>
            <a:r>
              <a:rPr lang="en-US" sz="2700" b="1" dirty="0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de </a:t>
            </a:r>
            <a:r>
              <a:rPr lang="en-US" sz="2700" b="1" dirty="0" err="1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Referencia</a:t>
            </a:r>
            <a:endParaRPr lang="en-US" sz="2700" b="1" dirty="0">
              <a:solidFill>
                <a:srgbClr val="7030A0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>
              <a:lnSpc>
                <a:spcPts val="3240"/>
              </a:lnSpc>
              <a:buNone/>
            </a:pPr>
            <a:endParaRPr lang="en-US" sz="2700" dirty="0"/>
          </a:p>
        </p:txBody>
      </p:sp>
      <p:sp>
        <p:nvSpPr>
          <p:cNvPr id="4" name="Text 1"/>
          <p:cNvSpPr/>
          <p:nvPr/>
        </p:nvSpPr>
        <p:spPr>
          <a:xfrm>
            <a:off x="672422" y="1485078"/>
            <a:ext cx="7924839" cy="11543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endParaRPr lang="en-US" sz="2400" dirty="0">
              <a:solidFill>
                <a:srgbClr val="1E3A5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ts val="1890"/>
              </a:lnSpc>
              <a:buNone/>
            </a:pPr>
            <a:r>
              <a:rPr lang="en-US" sz="24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 invitamos a continuación a revisar los siguientes links asociados con el tema abordado.</a:t>
            </a:r>
            <a:endParaRPr lang="en-US" sz="2400" dirty="0"/>
          </a:p>
        </p:txBody>
      </p:sp>
      <p:sp>
        <p:nvSpPr>
          <p:cNvPr id="5" name="Text 2"/>
          <p:cNvSpPr/>
          <p:nvPr/>
        </p:nvSpPr>
        <p:spPr>
          <a:xfrm>
            <a:off x="609600" y="2571750"/>
            <a:ext cx="8313401" cy="17691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000" dirty="0">
                <a:hlinkClick r:id="rId4"/>
              </a:rPr>
              <a:t>https://www.youtube.com/watch?v=VZt3RTXNerU</a:t>
            </a:r>
            <a:endParaRPr lang="en-US" sz="20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000" dirty="0">
                <a:hlinkClick r:id="rId5"/>
              </a:rPr>
              <a:t>https://www.youtube.com/watch?v=d80ZqZ5-z4k</a:t>
            </a:r>
            <a:endParaRPr lang="en-US" sz="20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000" dirty="0">
                <a:hlinkClick r:id="rId6"/>
              </a:rPr>
              <a:t>https://www.youtube.com/watch?v=hTInPZT68cg</a:t>
            </a:r>
            <a:endParaRPr lang="en-US" sz="20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000" dirty="0">
                <a:hlinkClick r:id="rId7"/>
              </a:rPr>
              <a:t>https://youtube.com/shorts/GarseQNSNYU?si=eRuq_kqkUB-mOHhC</a:t>
            </a:r>
            <a:endParaRPr lang="en-US" sz="20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000" dirty="0">
                <a:hlinkClick r:id="rId8"/>
              </a:rPr>
              <a:t>https://www.youtube.com/shorts/ZBdqFWoOm2Y</a:t>
            </a:r>
            <a:endParaRPr lang="en-US" sz="20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endParaRPr lang="en-US" sz="2000" dirty="0"/>
          </a:p>
          <a:p>
            <a:pPr marL="342900" indent="-342900" algn="ctr">
              <a:lnSpc>
                <a:spcPts val="2430"/>
              </a:lnSpc>
              <a:buSzPct val="100000"/>
              <a:buChar char="•"/>
            </a:pPr>
            <a:endParaRPr lang="en-US" sz="20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endParaRPr lang="en-US" sz="1350" dirty="0"/>
          </a:p>
        </p:txBody>
      </p:sp>
      <p:pic>
        <p:nvPicPr>
          <p:cNvPr id="7" name="Imagen 6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D8490128-148D-6C6A-576F-461B52C2D3F4}"/>
              </a:ext>
            </a:extLst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7329160" y="4124467"/>
            <a:ext cx="926632" cy="888958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30735" y="124616"/>
            <a:ext cx="902286" cy="111566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AFA038-F05B-58C5-183B-1A91CC6B8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EB72FCF4-0D35-1692-186C-83D5BDC3B7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5842" y="0"/>
            <a:ext cx="9144000" cy="5143500"/>
          </a:xfrm>
          <a:prstGeom prst="rect">
            <a:avLst/>
          </a:prstGeom>
        </p:spPr>
      </p:pic>
      <p:sp>
        <p:nvSpPr>
          <p:cNvPr id="3" name="Text 0">
            <a:extLst>
              <a:ext uri="{FF2B5EF4-FFF2-40B4-BE49-F238E27FC236}">
                <a16:creationId xmlns:a16="http://schemas.microsoft.com/office/drawing/2014/main" id="{C8461CA0-76C7-1FAB-9803-026EDF762F07}"/>
              </a:ext>
            </a:extLst>
          </p:cNvPr>
          <p:cNvSpPr/>
          <p:nvPr/>
        </p:nvSpPr>
        <p:spPr>
          <a:xfrm>
            <a:off x="1116824" y="609600"/>
            <a:ext cx="7576112" cy="411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000" b="1" dirty="0">
                <a:solidFill>
                  <a:srgbClr val="1565C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Relación Hogar –Escuela: Un diálogo fundamental</a:t>
            </a:r>
            <a:endParaRPr lang="en-US" sz="2000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F932E1C1-50D0-B59E-CE17-284B470F9EBB}"/>
              </a:ext>
            </a:extLst>
          </p:cNvPr>
          <p:cNvSpPr/>
          <p:nvPr/>
        </p:nvSpPr>
        <p:spPr>
          <a:xfrm>
            <a:off x="795738" y="1249661"/>
            <a:ext cx="7738702" cy="15771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400" dirty="0"/>
              <a:t>Desde ambos escenarios se aborda el  mismo tema en la búsqueda de aprendizajes profundos referidos al tema.</a:t>
            </a:r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endParaRPr lang="en-US" sz="24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400" dirty="0"/>
              <a:t>Se da una vision unificada (Hogar-Escuela) de valor invitando a las estudiantes a actuar desde el respeto como forma de vida</a:t>
            </a:r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endParaRPr lang="en-US" sz="2400" dirty="0"/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2400" dirty="0"/>
              <a:t>Desde ambas realidades se acentua que el respeto es el camino a la solucion de cualquier  desencuentro</a:t>
            </a:r>
            <a:r>
              <a:rPr lang="en-US" sz="1350" dirty="0"/>
              <a:t>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B0FA56E-5DDF-C3F4-9A5A-4A3670468DC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010" y="148381"/>
            <a:ext cx="727026" cy="872680"/>
          </a:xfrm>
          <a:prstGeom prst="rect">
            <a:avLst/>
          </a:prstGeom>
        </p:spPr>
      </p:pic>
      <p:pic>
        <p:nvPicPr>
          <p:cNvPr id="6" name="Imagen 5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D58FAFAA-28C9-6536-EB14-4E616FDF5A10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809926" y="4034528"/>
            <a:ext cx="891731" cy="90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825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09600" y="1249661"/>
            <a:ext cx="7924839" cy="837405"/>
          </a:xfrm>
          <a:prstGeom prst="roundRect">
            <a:avLst>
              <a:gd name="adj" fmla="val 64006"/>
            </a:avLst>
          </a:prstGeom>
          <a:solidFill>
            <a:srgbClr val="FFFFFF">
              <a:alpha val="9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Text 1"/>
          <p:cNvSpPr/>
          <p:nvPr/>
        </p:nvSpPr>
        <p:spPr>
          <a:xfrm>
            <a:off x="609600" y="2392561"/>
            <a:ext cx="7924839" cy="1142901"/>
          </a:xfrm>
          <a:prstGeom prst="roundRect">
            <a:avLst>
              <a:gd name="adj" fmla="val 64006"/>
            </a:avLst>
          </a:prstGeom>
          <a:solidFill>
            <a:srgbClr val="FFFFFF">
              <a:alpha val="90000"/>
            </a:srgbClr>
          </a:solidFill>
          <a:ln/>
        </p:spPr>
        <p:txBody>
          <a:bodyPr wrap="non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 2"/>
          <p:cNvSpPr/>
          <p:nvPr/>
        </p:nvSpPr>
        <p:spPr>
          <a:xfrm>
            <a:off x="1320594" y="609600"/>
            <a:ext cx="6902026" cy="411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3240"/>
              </a:lnSpc>
              <a:buNone/>
            </a:pPr>
            <a:r>
              <a:rPr lang="en-US" sz="2700" b="1" dirty="0">
                <a:solidFill>
                  <a:srgbClr val="00B0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Este es un tema para </a:t>
            </a:r>
            <a:r>
              <a:rPr lang="en-US" sz="2700" b="1" dirty="0" err="1">
                <a:solidFill>
                  <a:srgbClr val="00B0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seguir</a:t>
            </a:r>
            <a:r>
              <a:rPr lang="en-US" sz="2700" b="1" dirty="0">
                <a:solidFill>
                  <a:srgbClr val="00B0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700" b="1" dirty="0" err="1">
                <a:solidFill>
                  <a:srgbClr val="00B0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conversando</a:t>
            </a:r>
            <a:endParaRPr lang="en-US" sz="2700" dirty="0">
              <a:solidFill>
                <a:srgbClr val="00B050"/>
              </a:solidFill>
            </a:endParaRPr>
          </a:p>
        </p:txBody>
      </p:sp>
      <p:sp>
        <p:nvSpPr>
          <p:cNvPr id="6" name="Text 3"/>
          <p:cNvSpPr/>
          <p:nvPr/>
        </p:nvSpPr>
        <p:spPr>
          <a:xfrm>
            <a:off x="1149626" y="1550839"/>
            <a:ext cx="761699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D32F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🎯 </a:t>
            </a:r>
            <a:r>
              <a:rPr lang="en-US" sz="2100" b="1" dirty="0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</a:t>
            </a:r>
            <a:r>
              <a:rPr lang="en-US" sz="2100" b="1" dirty="0" err="1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nos</a:t>
            </a:r>
            <a:r>
              <a:rPr lang="en-US" sz="2100" b="1" dirty="0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100" b="1" dirty="0" err="1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respetamos</a:t>
            </a:r>
            <a:r>
              <a:rPr lang="en-US" sz="2100" b="1" dirty="0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, </a:t>
            </a:r>
            <a:r>
              <a:rPr lang="en-US" sz="2100" b="1" dirty="0" err="1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avanzamos</a:t>
            </a:r>
            <a:r>
              <a:rPr lang="en-US" sz="2100" b="1" dirty="0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100" b="1" dirty="0" err="1" smtClean="0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juntos</a:t>
            </a:r>
            <a:r>
              <a:rPr lang="en-US" sz="2100" b="1" dirty="0" smtClean="0">
                <a:solidFill>
                  <a:schemeClr val="accent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2100" dirty="0">
              <a:solidFill>
                <a:schemeClr val="accent2"/>
              </a:solidFill>
            </a:endParaRPr>
          </a:p>
        </p:txBody>
      </p:sp>
      <p:sp>
        <p:nvSpPr>
          <p:cNvPr id="8" name="Text 5"/>
          <p:cNvSpPr/>
          <p:nvPr/>
        </p:nvSpPr>
        <p:spPr>
          <a:xfrm>
            <a:off x="1073585" y="2804021"/>
            <a:ext cx="7616992" cy="3199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2520"/>
              </a:lnSpc>
              <a:buNone/>
            </a:pPr>
            <a:r>
              <a:rPr lang="en-US" sz="2100" b="1" dirty="0">
                <a:solidFill>
                  <a:srgbClr val="D32F2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💚 </a:t>
            </a:r>
            <a:r>
              <a:rPr lang="en-US" sz="2100" b="1" dirty="0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 yo respeto, </a:t>
            </a:r>
            <a:r>
              <a:rPr lang="en-US" sz="2100" b="1" dirty="0" err="1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seré</a:t>
            </a:r>
            <a:r>
              <a:rPr lang="en-US" sz="2100" b="1" dirty="0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100" b="1" dirty="0" err="1" smtClean="0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también</a:t>
            </a:r>
            <a:r>
              <a:rPr lang="en-US" sz="2100" b="1" dirty="0" smtClean="0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</a:t>
            </a:r>
            <a:r>
              <a:rPr lang="en-US" sz="2100" b="1" dirty="0" err="1" smtClean="0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respetado</a:t>
            </a:r>
            <a:r>
              <a:rPr lang="en-US" sz="2100" b="1" dirty="0" smtClean="0">
                <a:solidFill>
                  <a:srgbClr val="7030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.</a:t>
            </a:r>
            <a:endParaRPr lang="en-US" sz="2100" dirty="0">
              <a:solidFill>
                <a:srgbClr val="7030A0"/>
              </a:solidFill>
            </a:endParaRP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815CABB4-A073-B758-8467-DAEC7DFBA9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009" y="148379"/>
            <a:ext cx="826576" cy="958177"/>
          </a:xfrm>
          <a:prstGeom prst="rect">
            <a:avLst/>
          </a:prstGeom>
        </p:spPr>
      </p:pic>
      <p:pic>
        <p:nvPicPr>
          <p:cNvPr id="11" name="Imagen 10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2DB0FD58-C342-DB16-49DA-1EFE889B20FF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203518" y="3840957"/>
            <a:ext cx="1052274" cy="110347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592F95-02AB-2E95-72E2-320BC3B70A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
            <a:extLst>
              <a:ext uri="{FF2B5EF4-FFF2-40B4-BE49-F238E27FC236}">
                <a16:creationId xmlns:a16="http://schemas.microsoft.com/office/drawing/2014/main" id="{8885CA88-C725-5700-3E3E-58E9D96BC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>
            <a:extLst>
              <a:ext uri="{FF2B5EF4-FFF2-40B4-BE49-F238E27FC236}">
                <a16:creationId xmlns:a16="http://schemas.microsoft.com/office/drawing/2014/main" id="{AD6B3654-79D6-A0EA-720E-1B9BCAE85B02}"/>
              </a:ext>
            </a:extLst>
          </p:cNvPr>
          <p:cNvSpPr/>
          <p:nvPr/>
        </p:nvSpPr>
        <p:spPr>
          <a:xfrm>
            <a:off x="1777237" y="2127845"/>
            <a:ext cx="4907048" cy="411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ts val="3240"/>
              </a:lnSpc>
              <a:buNone/>
            </a:pPr>
            <a:r>
              <a:rPr lang="en-US" sz="4000" dirty="0"/>
              <a:t>CONVIVENCIA ESCOLAR </a:t>
            </a: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8BD02BB3-9205-C8D1-3B83-5506DF19AB11}"/>
              </a:ext>
            </a:extLst>
          </p:cNvPr>
          <p:cNvSpPr/>
          <p:nvPr/>
        </p:nvSpPr>
        <p:spPr>
          <a:xfrm>
            <a:off x="3168989" y="2786141"/>
            <a:ext cx="1668257" cy="751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lnSpc>
                <a:spcPts val="1890"/>
              </a:lnSpc>
              <a:buNone/>
            </a:pPr>
            <a:endParaRPr lang="en-US" sz="2400" dirty="0">
              <a:solidFill>
                <a:srgbClr val="1E3A5F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 algn="ctr">
              <a:lnSpc>
                <a:spcPts val="1890"/>
              </a:lnSpc>
              <a:buNone/>
            </a:pPr>
            <a:r>
              <a:rPr lang="en-US" sz="2400" dirty="0">
                <a:solidFill>
                  <a:srgbClr val="1E3A5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2 0 2  6</a:t>
            </a:r>
            <a:endParaRPr lang="en-US" sz="2400" dirty="0"/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5324F1D0-C977-D36C-C189-7EC2FCC299CD}"/>
              </a:ext>
            </a:extLst>
          </p:cNvPr>
          <p:cNvSpPr/>
          <p:nvPr/>
        </p:nvSpPr>
        <p:spPr>
          <a:xfrm>
            <a:off x="609600" y="2571750"/>
            <a:ext cx="8313401" cy="17691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ts val="2430"/>
              </a:lnSpc>
              <a:buSzPct val="100000"/>
              <a:buChar char="•"/>
            </a:pPr>
            <a:endParaRPr lang="en-US" sz="2000" dirty="0"/>
          </a:p>
          <a:p>
            <a:pPr algn="ctr">
              <a:lnSpc>
                <a:spcPts val="2430"/>
              </a:lnSpc>
              <a:buSzPct val="100000"/>
            </a:pPr>
            <a:r>
              <a:rPr lang="en-US" sz="2000" dirty="0"/>
              <a:t>  </a:t>
            </a:r>
          </a:p>
          <a:p>
            <a:pPr marL="342900" indent="-342900">
              <a:lnSpc>
                <a:spcPts val="2430"/>
              </a:lnSpc>
              <a:buSzPct val="100000"/>
              <a:buChar char="•"/>
            </a:pPr>
            <a:r>
              <a:rPr lang="en-US" sz="1350" dirty="0"/>
              <a:t>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6F8DA62-92C9-746E-3DE6-23FCB93E3B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008" y="148380"/>
            <a:ext cx="1530229" cy="1615580"/>
          </a:xfrm>
          <a:prstGeom prst="rect">
            <a:avLst/>
          </a:prstGeom>
        </p:spPr>
      </p:pic>
      <p:pic>
        <p:nvPicPr>
          <p:cNvPr id="7" name="Imagen 6" descr="Una caricatura de una persona&#10;&#10;El contenido generado por IA puede ser incorrecto.">
            <a:extLst>
              <a:ext uri="{FF2B5EF4-FFF2-40B4-BE49-F238E27FC236}">
                <a16:creationId xmlns:a16="http://schemas.microsoft.com/office/drawing/2014/main" id="{320A2FE9-D57F-8828-FAEE-09C94039A4EC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7329160" y="4124467"/>
            <a:ext cx="926632" cy="8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029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260</Words>
  <Application>Microsoft Office PowerPoint</Application>
  <PresentationFormat>Presentación en pantalla (16:9)</PresentationFormat>
  <Paragraphs>62</Paragraphs>
  <Slides>8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Perplexity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Converted Presentation</dc:title>
  <dc:subject>PptxGenJS Presentation</dc:subject>
  <dc:creator>Perplexity</dc:creator>
  <cp:lastModifiedBy>Colegio Politécnico Santa Ana</cp:lastModifiedBy>
  <cp:revision>6</cp:revision>
  <dcterms:created xsi:type="dcterms:W3CDTF">2026-03-27T23:32:17Z</dcterms:created>
  <dcterms:modified xsi:type="dcterms:W3CDTF">2026-04-10T19:28:26Z</dcterms:modified>
</cp:coreProperties>
</file>