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71" r:id="rId2"/>
    <p:sldId id="272" r:id="rId3"/>
    <p:sldId id="270" r:id="rId4"/>
    <p:sldId id="256" r:id="rId5"/>
    <p:sldId id="257" r:id="rId6"/>
    <p:sldId id="265" r:id="rId7"/>
    <p:sldId id="262" r:id="rId8"/>
    <p:sldId id="263" r:id="rId9"/>
    <p:sldId id="266" r:id="rId10"/>
    <p:sldId id="269" r:id="rId11"/>
    <p:sldId id="273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5" d="100"/>
          <a:sy n="115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Hei-BADi6K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22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600" y="609600"/>
            <a:ext cx="8083336" cy="4114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00699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🌟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609600" y="1249661"/>
            <a:ext cx="8083336" cy="2400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761980" y="2402225"/>
            <a:ext cx="7620039" cy="11543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1350" dirty="0"/>
          </a:p>
        </p:txBody>
      </p:sp>
      <p:sp>
        <p:nvSpPr>
          <p:cNvPr id="9" name="CuadroTexto 8"/>
          <p:cNvSpPr txBox="1"/>
          <p:nvPr/>
        </p:nvSpPr>
        <p:spPr>
          <a:xfrm>
            <a:off x="530787" y="-463332"/>
            <a:ext cx="7853927" cy="123331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endParaRPr lang="es-MX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s-MX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EMPAT</a:t>
            </a:r>
            <a:r>
              <a:rPr lang="en-US" altLang="en-US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Í</a:t>
            </a:r>
            <a:r>
              <a:rPr lang="en-US" altLang="es-MX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</a:p>
          <a:p>
            <a:pPr algn="ctr"/>
            <a:endParaRPr lang="en-US" altLang="es-MX" sz="2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s-MX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Comprender, acoger y guiar con </a:t>
            </a:r>
            <a:r>
              <a:rPr lang="en-US" altLang="es-MX" sz="2800" b="1" dirty="0" err="1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cari</a:t>
            </a:r>
            <a:r>
              <a:rPr lang="en-US" altLang="en-US" sz="2800" b="1" dirty="0" err="1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ñ</a:t>
            </a:r>
            <a:r>
              <a:rPr lang="en-US" altLang="es-MX" sz="2800" b="1" dirty="0" err="1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US" altLang="es-MX" sz="2800" b="1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altLang="es-MX" sz="2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altLang="es-MX" sz="2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s-MX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Rol fundamental de madres y padres </a:t>
            </a:r>
            <a:endParaRPr lang="en-US" altLang="es-MX" sz="2800" b="1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s-MX" sz="2800" b="1" dirty="0" err="1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</a:t>
            </a:r>
            <a:r>
              <a:rPr lang="en-US" altLang="es-MX" sz="2800" b="1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s-MX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primeros educadores.</a:t>
            </a:r>
          </a:p>
          <a:p>
            <a:pPr algn="ctr"/>
            <a:endParaRPr lang="en-US" altLang="es-MX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altLang="es-MX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Logotipo&#10;&#10;El contenido generado por IA puede ser incorrecto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47" y="181501"/>
            <a:ext cx="889331" cy="1135363"/>
          </a:xfrm>
          <a:prstGeom prst="rect">
            <a:avLst/>
          </a:prstGeom>
        </p:spPr>
      </p:pic>
      <p:pic>
        <p:nvPicPr>
          <p:cNvPr id="8" name="Imagen 7" descr="Una caricatura de una persona&#10;&#10;El contenido generado por IA puede ser incorrecto."/>
          <p:cNvPicPr/>
          <p:nvPr/>
        </p:nvPicPr>
        <p:blipFill>
          <a:blip r:embed="rId5"/>
          <a:stretch>
            <a:fillRect/>
          </a:stretch>
        </p:blipFill>
        <p:spPr>
          <a:xfrm>
            <a:off x="7400290" y="3556635"/>
            <a:ext cx="1067849" cy="10021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4997" y="3131964"/>
            <a:ext cx="2846568" cy="1897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49661"/>
            <a:ext cx="7620039" cy="15771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1350" dirty="0"/>
          </a:p>
        </p:txBody>
      </p:sp>
      <p:sp>
        <p:nvSpPr>
          <p:cNvPr id="6" name="CuadroTexto 5"/>
          <p:cNvSpPr txBox="1"/>
          <p:nvPr/>
        </p:nvSpPr>
        <p:spPr>
          <a:xfrm>
            <a:off x="762000" y="401955"/>
            <a:ext cx="7620000" cy="47371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MX" sz="16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"Somos sembradores de vida“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MX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Usa tus manos, tu voz y tu vida </a:t>
            </a:r>
            <a:r>
              <a:rPr lang="es-MX" sz="24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</a:t>
            </a:r>
            <a:endParaRPr lang="es-MX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inspirar, ayudar y construir.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MX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Seamos personas que ayudan a </a:t>
            </a:r>
            <a:r>
              <a:rPr lang="es-MX" sz="24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transformar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mundo que nos rodea. </a:t>
            </a:r>
            <a:r>
              <a:rPr lang="es-MX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es-MX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MX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 descr="Una caricatura de una persona&#10;&#10;El contenido generado por IA puede ser incorrecto."/>
          <p:cNvPicPr/>
          <p:nvPr/>
        </p:nvPicPr>
        <p:blipFill>
          <a:blip r:embed="rId4"/>
          <a:stretch>
            <a:fillRect/>
          </a:stretch>
        </p:blipFill>
        <p:spPr>
          <a:xfrm>
            <a:off x="7496175" y="1647825"/>
            <a:ext cx="1301115" cy="13322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80"/>
            <a:ext cx="9144000" cy="51435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62000" y="1139908"/>
            <a:ext cx="7620000" cy="2311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1350" dirty="0">
              <a:solidFill>
                <a:srgbClr val="6B4A2A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>
              <a:lnSpc>
                <a:spcPts val="2430"/>
              </a:lnSpc>
              <a:buSzPct val="100000"/>
            </a:pPr>
            <a:endParaRPr lang="en-US" sz="2400" dirty="0">
              <a:solidFill>
                <a:srgbClr val="6B4A2A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algn="ctr">
              <a:lnSpc>
                <a:spcPts val="2430"/>
              </a:lnSpc>
              <a:buSzPct val="100000"/>
              <a:tabLst>
                <a:tab pos="356870" algn="l"/>
              </a:tabLst>
            </a:pPr>
            <a:r>
              <a:rPr lang="en-US" sz="2400" dirty="0">
                <a:solidFill>
                  <a:srgbClr val="6B4A2A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EQUIPO DE CONVIVENCIA ESCOLAR </a:t>
            </a:r>
          </a:p>
          <a:p>
            <a:pPr algn="ctr">
              <a:lnSpc>
                <a:spcPts val="2430"/>
              </a:lnSpc>
              <a:buSzPct val="100000"/>
              <a:tabLst>
                <a:tab pos="356870" algn="l"/>
              </a:tabLst>
            </a:pPr>
            <a:endParaRPr lang="en-US" sz="2400" dirty="0">
              <a:solidFill>
                <a:srgbClr val="6B4A2A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algn="ctr">
              <a:lnSpc>
                <a:spcPts val="2430"/>
              </a:lnSpc>
              <a:buSzPct val="100000"/>
              <a:tabLst>
                <a:tab pos="356870" algn="l"/>
              </a:tabLst>
            </a:pPr>
            <a:r>
              <a:rPr lang="en-US" sz="2400" dirty="0">
                <a:solidFill>
                  <a:srgbClr val="6B4A2A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2026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66" y="335754"/>
            <a:ext cx="1132200" cy="14002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7531" y="485670"/>
            <a:ext cx="1103646" cy="12315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057" y="3007132"/>
            <a:ext cx="2908044" cy="19386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48640" y="464237"/>
            <a:ext cx="7620039" cy="16258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1350" dirty="0">
              <a:solidFill>
                <a:srgbClr val="6B4A2A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>
              <a:lnSpc>
                <a:spcPts val="2430"/>
              </a:lnSpc>
              <a:buSzPct val="100000"/>
            </a:pPr>
            <a:endParaRPr lang="en-US" sz="2400" dirty="0">
              <a:solidFill>
                <a:srgbClr val="6B4A2A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802658"/>
            <a:ext cx="72886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6870" algn="l"/>
              </a:tabLst>
              <a:defRPr/>
            </a:pPr>
            <a:r>
              <a:rPr kumimoji="0" lang="en-US" alt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¿Qu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 </a:t>
            </a:r>
            <a:r>
              <a:rPr kumimoji="0" lang="en-US" alt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 la empat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</a:t>
            </a:r>
            <a:r>
              <a:rPr kumimoji="0" lang="en-US" alt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6870" algn="l"/>
              </a:tabLst>
              <a:defRPr/>
            </a:pPr>
            <a:endParaRPr kumimoji="0" lang="en-US" alt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6870" algn="l"/>
              </a:tabLst>
              <a:defRPr/>
            </a:pPr>
            <a:r>
              <a:rPr kumimoji="0" lang="en-US" alt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 la capacidad de ponerse en el </a:t>
            </a:r>
            <a:r>
              <a:rPr kumimoji="0" lang="en-US" alt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lugar</a:t>
            </a:r>
            <a:r>
              <a:rPr kumimoji="0" lang="en-US" alt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s-MX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6870" algn="l"/>
              </a:tabLst>
              <a:defRPr/>
            </a:pPr>
            <a:r>
              <a:rPr kumimoji="0" lang="en-US" alt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</a:t>
            </a:r>
            <a:r>
              <a:rPr kumimoji="0" lang="en-US" alt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hija.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6870" algn="l"/>
              </a:tabLst>
              <a:defRPr/>
            </a:pPr>
            <a:endParaRPr kumimoji="0" lang="en-US" alt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6870" algn="l"/>
              </a:tabLst>
              <a:defRPr/>
            </a:pPr>
            <a:r>
              <a:rPr kumimoji="0" lang="en-US" alt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Escuchar con atenci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ó</a:t>
            </a:r>
            <a:r>
              <a:rPr kumimoji="0" lang="en-US" alt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n, comprender sus emociones y responder con </a:t>
            </a:r>
            <a:endParaRPr kumimoji="0" lang="en-US" altLang="es-MX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6870" algn="l"/>
              </a:tabLst>
              <a:defRPr/>
            </a:pPr>
            <a:r>
              <a:rPr kumimoji="0" lang="en-US" altLang="es-MX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Respeto</a:t>
            </a:r>
            <a:r>
              <a:rPr lang="en-US" altLang="es-MX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alt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</a:t>
            </a:r>
            <a:r>
              <a:rPr kumimoji="0" lang="en-US" alt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ñ</a:t>
            </a:r>
            <a:r>
              <a:rPr kumimoji="0" lang="en-US" alt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6870" algn="l"/>
              </a:tabLst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09" y="197284"/>
            <a:ext cx="953703" cy="10798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822" y="1754970"/>
            <a:ext cx="1341236" cy="16765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10421" y="3881135"/>
            <a:ext cx="487680" cy="4114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228B22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🤗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588081" y="128073"/>
            <a:ext cx="7620039" cy="30599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MX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430"/>
              </a:lnSpc>
              <a:buSzPct val="100000"/>
            </a:pPr>
            <a:r>
              <a:rPr lang="en-US" altLang="es-MX" sz="2800" dirty="0"/>
              <a:t>¿Por qu</a:t>
            </a:r>
            <a:r>
              <a:rPr lang="en-US" altLang="en-US" sz="2800" dirty="0"/>
              <a:t>é </a:t>
            </a:r>
            <a:r>
              <a:rPr lang="en-US" altLang="es-MX" sz="2800" dirty="0"/>
              <a:t>es clave?</a:t>
            </a:r>
          </a:p>
          <a:p>
            <a:pPr algn="ctr">
              <a:lnSpc>
                <a:spcPts val="2430"/>
              </a:lnSpc>
              <a:buSzPct val="100000"/>
            </a:pPr>
            <a:endParaRPr lang="en-US" altLang="es-MX" sz="2800" dirty="0"/>
          </a:p>
          <a:p>
            <a:pPr algn="ctr">
              <a:lnSpc>
                <a:spcPts val="2430"/>
              </a:lnSpc>
              <a:buSzPct val="100000"/>
            </a:pPr>
            <a:endParaRPr lang="en-US" altLang="es-MX" sz="2800" dirty="0"/>
          </a:p>
          <a:p>
            <a:pPr algn="ctr">
              <a:lnSpc>
                <a:spcPts val="2430"/>
              </a:lnSpc>
              <a:buSzPct val="100000"/>
            </a:pPr>
            <a:r>
              <a:rPr lang="en-US" altLang="es-MX" sz="2800" dirty="0"/>
              <a:t>Fortalece el v</a:t>
            </a:r>
            <a:r>
              <a:rPr lang="en-US" altLang="en-US" sz="2800" dirty="0"/>
              <a:t>í</a:t>
            </a:r>
            <a:r>
              <a:rPr lang="en-US" altLang="es-MX" sz="2800" dirty="0"/>
              <a:t>nculo familiar.</a:t>
            </a:r>
          </a:p>
          <a:p>
            <a:pPr algn="ctr">
              <a:lnSpc>
                <a:spcPts val="2430"/>
              </a:lnSpc>
              <a:buSzPct val="100000"/>
            </a:pPr>
            <a:endParaRPr lang="en-US" altLang="es-MX" sz="2800" dirty="0"/>
          </a:p>
          <a:p>
            <a:pPr algn="ctr">
              <a:lnSpc>
                <a:spcPts val="2430"/>
              </a:lnSpc>
              <a:buSzPct val="100000"/>
            </a:pPr>
            <a:r>
              <a:rPr lang="en-US" altLang="es-MX" sz="2800" dirty="0"/>
              <a:t>Favorece la seguridad emocional.</a:t>
            </a:r>
          </a:p>
          <a:p>
            <a:pPr algn="ctr">
              <a:lnSpc>
                <a:spcPts val="2430"/>
              </a:lnSpc>
              <a:buSzPct val="100000"/>
            </a:pPr>
            <a:endParaRPr lang="en-US" altLang="es-MX" sz="2800" dirty="0"/>
          </a:p>
          <a:p>
            <a:pPr algn="ctr">
              <a:lnSpc>
                <a:spcPts val="2430"/>
              </a:lnSpc>
              <a:buSzPct val="100000"/>
            </a:pPr>
            <a:r>
              <a:rPr lang="en-US" altLang="es-MX" sz="2800" dirty="0"/>
              <a:t>Mejora la convivencia y el aprendizaje.</a:t>
            </a:r>
          </a:p>
          <a:p>
            <a:pPr algn="ctr">
              <a:lnSpc>
                <a:spcPts val="2430"/>
              </a:lnSpc>
              <a:buSzPct val="100000"/>
            </a:pPr>
            <a:endParaRPr lang="en-US" altLang="es-MX" sz="2800" dirty="0"/>
          </a:p>
          <a:p>
            <a:pPr algn="ctr">
              <a:lnSpc>
                <a:spcPts val="2430"/>
              </a:lnSpc>
              <a:buSzPct val="100000"/>
            </a:pPr>
            <a:endParaRPr lang="en-US" alt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732" y="3467020"/>
            <a:ext cx="951058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8674" y="764490"/>
            <a:ext cx="7924839" cy="1371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✨</a:t>
            </a:r>
            <a:r>
              <a:rPr lang="es-MX" altLang="en-US" sz="4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 </a:t>
            </a:r>
            <a:r>
              <a:rPr lang="es-MX" sz="4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MX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4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MX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54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✨</a:t>
            </a:r>
            <a:endParaRPr lang="en-US" sz="4500" dirty="0"/>
          </a:p>
        </p:txBody>
      </p:sp>
      <p:sp>
        <p:nvSpPr>
          <p:cNvPr id="4" name="Cuadro de texto 3"/>
          <p:cNvSpPr txBox="1"/>
          <p:nvPr/>
        </p:nvSpPr>
        <p:spPr>
          <a:xfrm>
            <a:off x="363803" y="362723"/>
            <a:ext cx="7839710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44958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MX" sz="2800" b="1" dirty="0" err="1">
                <a:latin typeface="Aptos"/>
                <a:ea typeface="Aptos"/>
              </a:rPr>
              <a:t>Empat</a:t>
            </a:r>
            <a:r>
              <a:rPr lang="en-US" altLang="en-US" sz="2800" b="1" dirty="0" err="1">
                <a:latin typeface="Aptos"/>
                <a:ea typeface="Aptos"/>
              </a:rPr>
              <a:t>í</a:t>
            </a:r>
            <a:r>
              <a:rPr lang="en-US" altLang="es-MX" sz="2800" b="1" dirty="0" err="1">
                <a:latin typeface="Aptos"/>
                <a:ea typeface="Aptos"/>
              </a:rPr>
              <a:t>a</a:t>
            </a:r>
            <a:r>
              <a:rPr lang="en-US" altLang="es-MX" sz="2800" b="1" dirty="0">
                <a:latin typeface="Aptos"/>
                <a:ea typeface="Aptos"/>
              </a:rPr>
              <a:t> </a:t>
            </a:r>
            <a:r>
              <a:rPr lang="en-US" altLang="es-MX" sz="2800" b="1" dirty="0" err="1">
                <a:latin typeface="Aptos"/>
                <a:ea typeface="Aptos"/>
              </a:rPr>
              <a:t>en</a:t>
            </a:r>
            <a:r>
              <a:rPr lang="en-US" altLang="es-MX" sz="2800" b="1" dirty="0">
                <a:latin typeface="Aptos"/>
                <a:ea typeface="Aptos"/>
              </a:rPr>
              <a:t> la </a:t>
            </a:r>
            <a:r>
              <a:rPr lang="en-US" altLang="es-MX" sz="2800" b="1" dirty="0" err="1">
                <a:latin typeface="Aptos"/>
                <a:ea typeface="Aptos"/>
              </a:rPr>
              <a:t>vida</a:t>
            </a:r>
            <a:r>
              <a:rPr lang="en-US" altLang="es-MX" sz="2800" b="1" dirty="0">
                <a:latin typeface="Aptos"/>
                <a:ea typeface="Aptos"/>
              </a:rPr>
              <a:t> </a:t>
            </a:r>
            <a:r>
              <a:rPr lang="en-US" altLang="es-MX" sz="2800" b="1" dirty="0" err="1" smtClean="0">
                <a:latin typeface="Aptos"/>
                <a:ea typeface="Aptos"/>
              </a:rPr>
              <a:t>diaria</a:t>
            </a:r>
            <a:endParaRPr lang="en-US" altLang="es-MX" sz="2800" b="1" dirty="0" smtClean="0">
              <a:latin typeface="Aptos"/>
              <a:ea typeface="Aptos"/>
            </a:endParaRPr>
          </a:p>
          <a:p>
            <a:pPr marL="0" indent="0" algn="ctr" defTabSz="44958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en-US" altLang="es-MX" sz="2800" b="1" dirty="0">
              <a:latin typeface="Aptos"/>
              <a:ea typeface="Aptos"/>
            </a:endParaRPr>
          </a:p>
          <a:p>
            <a:pPr marL="0" indent="0" algn="ctr" defTabSz="44958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MX" sz="2800" b="1" dirty="0" err="1" smtClean="0">
                <a:latin typeface="Aptos"/>
                <a:ea typeface="Aptos"/>
              </a:rPr>
              <a:t>Escuchar</a:t>
            </a:r>
            <a:r>
              <a:rPr lang="en-US" altLang="es-MX" sz="2800" b="1" dirty="0" smtClean="0">
                <a:latin typeface="Aptos"/>
                <a:ea typeface="Aptos"/>
              </a:rPr>
              <a:t> </a:t>
            </a:r>
            <a:r>
              <a:rPr lang="en-US" altLang="es-MX" sz="2800" b="1" dirty="0">
                <a:latin typeface="Aptos"/>
                <a:ea typeface="Aptos"/>
              </a:rPr>
              <a:t>sin </a:t>
            </a:r>
            <a:r>
              <a:rPr lang="en-US" altLang="es-MX" sz="2800" b="1" dirty="0" err="1">
                <a:latin typeface="Aptos"/>
                <a:ea typeface="Aptos"/>
              </a:rPr>
              <a:t>interrumpir</a:t>
            </a:r>
            <a:r>
              <a:rPr lang="en-US" altLang="es-MX" sz="2800" b="1" dirty="0">
                <a:latin typeface="Aptos"/>
                <a:ea typeface="Aptos"/>
              </a:rPr>
              <a:t>.</a:t>
            </a:r>
          </a:p>
          <a:p>
            <a:pPr marL="0" indent="0" algn="ctr" defTabSz="44958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en-US" altLang="es-MX" sz="2800" b="1" dirty="0">
              <a:latin typeface="Aptos"/>
              <a:ea typeface="Aptos"/>
            </a:endParaRPr>
          </a:p>
          <a:p>
            <a:pPr marL="0" indent="0" algn="ctr" defTabSz="44958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MX" sz="2800" b="1" dirty="0" err="1">
                <a:latin typeface="Aptos"/>
                <a:ea typeface="Aptos"/>
              </a:rPr>
              <a:t>Validar</a:t>
            </a:r>
            <a:r>
              <a:rPr lang="en-US" altLang="es-MX" sz="2800" b="1" dirty="0">
                <a:latin typeface="Aptos"/>
                <a:ea typeface="Aptos"/>
              </a:rPr>
              <a:t> </a:t>
            </a:r>
            <a:r>
              <a:rPr lang="en-US" altLang="es-MX" sz="2800" b="1" dirty="0" err="1">
                <a:latin typeface="Aptos"/>
                <a:ea typeface="Aptos"/>
              </a:rPr>
              <a:t>emociones</a:t>
            </a:r>
            <a:r>
              <a:rPr lang="en-US" altLang="es-MX" sz="2800" b="1" dirty="0">
                <a:latin typeface="Aptos"/>
                <a:ea typeface="Aptos"/>
              </a:rPr>
              <a:t> (“</a:t>
            </a:r>
            <a:r>
              <a:rPr lang="en-US" altLang="es-MX" sz="2800" b="1" dirty="0" err="1">
                <a:latin typeface="Aptos"/>
                <a:ea typeface="Aptos"/>
              </a:rPr>
              <a:t>entiendo</a:t>
            </a:r>
            <a:r>
              <a:rPr lang="en-US" altLang="es-MX" sz="2800" b="1" dirty="0">
                <a:latin typeface="Aptos"/>
                <a:ea typeface="Aptos"/>
              </a:rPr>
              <a:t> </a:t>
            </a:r>
            <a:r>
              <a:rPr lang="en-US" altLang="es-MX" sz="2800" b="1" dirty="0" err="1">
                <a:latin typeface="Aptos"/>
                <a:ea typeface="Aptos"/>
              </a:rPr>
              <a:t>c</a:t>
            </a:r>
            <a:r>
              <a:rPr lang="en-US" altLang="en-US" sz="2800" b="1" dirty="0" err="1">
                <a:latin typeface="Aptos"/>
                <a:ea typeface="Aptos"/>
              </a:rPr>
              <a:t>ó</a:t>
            </a:r>
            <a:r>
              <a:rPr lang="en-US" altLang="es-MX" sz="2800" b="1" dirty="0" err="1">
                <a:latin typeface="Aptos"/>
                <a:ea typeface="Aptos"/>
              </a:rPr>
              <a:t>mo</a:t>
            </a:r>
            <a:r>
              <a:rPr lang="en-US" altLang="es-MX" sz="2800" b="1" dirty="0">
                <a:latin typeface="Aptos"/>
                <a:ea typeface="Aptos"/>
              </a:rPr>
              <a:t> </a:t>
            </a:r>
            <a:r>
              <a:rPr lang="en-US" altLang="es-MX" sz="2800" b="1" dirty="0" err="1">
                <a:latin typeface="Aptos"/>
                <a:ea typeface="Aptos"/>
              </a:rPr>
              <a:t>te</a:t>
            </a:r>
            <a:r>
              <a:rPr lang="en-US" altLang="es-MX" sz="2800" b="1" dirty="0">
                <a:latin typeface="Aptos"/>
                <a:ea typeface="Aptos"/>
              </a:rPr>
              <a:t> </a:t>
            </a:r>
            <a:r>
              <a:rPr lang="en-US" altLang="es-MX" sz="2800" b="1" dirty="0" err="1">
                <a:latin typeface="Aptos"/>
                <a:ea typeface="Aptos"/>
              </a:rPr>
              <a:t>sientes</a:t>
            </a:r>
            <a:r>
              <a:rPr lang="en-US" altLang="es-MX" sz="2800" b="1" dirty="0">
                <a:latin typeface="Aptos"/>
                <a:ea typeface="Aptos"/>
              </a:rPr>
              <a:t>”).</a:t>
            </a:r>
          </a:p>
          <a:p>
            <a:pPr marL="0" indent="0" algn="ctr" defTabSz="44958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en-US" altLang="es-MX" sz="2800" b="1" dirty="0">
              <a:latin typeface="Aptos"/>
              <a:ea typeface="Aptos"/>
            </a:endParaRPr>
          </a:p>
          <a:p>
            <a:pPr marL="0" indent="0" algn="ctr" defTabSz="44958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MX" sz="2800" b="1" dirty="0" err="1">
                <a:latin typeface="Aptos"/>
                <a:ea typeface="Aptos"/>
              </a:rPr>
              <a:t>Acompa</a:t>
            </a:r>
            <a:r>
              <a:rPr lang="en-US" altLang="en-US" sz="2800" b="1" dirty="0" err="1">
                <a:latin typeface="Aptos"/>
                <a:ea typeface="Aptos"/>
              </a:rPr>
              <a:t>ñ</a:t>
            </a:r>
            <a:r>
              <a:rPr lang="en-US" altLang="es-MX" sz="2800" b="1" dirty="0" err="1">
                <a:latin typeface="Aptos"/>
                <a:ea typeface="Aptos"/>
              </a:rPr>
              <a:t>ar</a:t>
            </a:r>
            <a:r>
              <a:rPr lang="en-US" altLang="es-MX" sz="2800" b="1" dirty="0">
                <a:latin typeface="Aptos"/>
                <a:ea typeface="Aptos"/>
              </a:rPr>
              <a:t> sin </a:t>
            </a:r>
            <a:r>
              <a:rPr lang="en-US" altLang="es-MX" sz="2800" b="1" dirty="0" err="1">
                <a:latin typeface="Aptos"/>
                <a:ea typeface="Aptos"/>
              </a:rPr>
              <a:t>juzgar</a:t>
            </a:r>
            <a:r>
              <a:rPr lang="en-US" altLang="es-MX" sz="2800" b="1" dirty="0">
                <a:latin typeface="Aptos"/>
                <a:ea typeface="Aptos"/>
              </a:rPr>
              <a:t>.</a:t>
            </a:r>
          </a:p>
          <a:p>
            <a:pPr marL="0" indent="0" algn="ctr" defTabSz="44958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en-US" altLang="es-MX" sz="2800" b="1" dirty="0">
              <a:latin typeface="Aptos"/>
              <a:ea typeface="Aptos"/>
            </a:endParaRPr>
          </a:p>
          <a:p>
            <a:pPr marL="0" indent="0" algn="ctr" defTabSz="44958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MX" sz="2800" b="1" dirty="0" err="1">
                <a:latin typeface="Aptos"/>
                <a:ea typeface="Aptos"/>
              </a:rPr>
              <a:t>Corregir</a:t>
            </a:r>
            <a:r>
              <a:rPr lang="en-US" altLang="es-MX" sz="2800" b="1" dirty="0">
                <a:latin typeface="Aptos"/>
                <a:ea typeface="Aptos"/>
              </a:rPr>
              <a:t> con </a:t>
            </a:r>
            <a:r>
              <a:rPr lang="en-US" altLang="es-MX" sz="2800" b="1" dirty="0" err="1">
                <a:latin typeface="Aptos"/>
                <a:ea typeface="Aptos"/>
              </a:rPr>
              <a:t>afecto</a:t>
            </a:r>
            <a:r>
              <a:rPr lang="en-US" altLang="es-MX" sz="2800" b="1" dirty="0">
                <a:latin typeface="Aptos"/>
                <a:ea typeface="Aptos"/>
              </a:rPr>
              <a:t>.</a:t>
            </a:r>
          </a:p>
          <a:p>
            <a:pPr marL="0" indent="0" algn="ctr" defTabSz="44958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en-US" altLang="es-MX" sz="2800" b="1" dirty="0">
              <a:solidFill>
                <a:srgbClr val="FF0000"/>
              </a:solidFill>
              <a:latin typeface="Aptos"/>
              <a:ea typeface="Apto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245" y="3162220"/>
            <a:ext cx="951058" cy="10851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9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2689" y="335884"/>
            <a:ext cx="8083336" cy="4114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700" b="1" dirty="0" smtClean="0">
                <a:solidFill>
                  <a:srgbClr val="8B008B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💜  </a:t>
            </a:r>
            <a:r>
              <a:rPr lang="es-MX" altLang="en-US" sz="2700" b="1" dirty="0" smtClean="0">
                <a:solidFill>
                  <a:srgbClr val="8B008B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Guiar </a:t>
            </a:r>
            <a:r>
              <a:rPr lang="es-MX" altLang="en-US" sz="2700" b="1" dirty="0">
                <a:solidFill>
                  <a:srgbClr val="8B008B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con cariño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45040" y="1083227"/>
            <a:ext cx="7880985" cy="273339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 firmes y cercanos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MX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Explicar el porqué de las normas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MX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Dar el ejemplo en el trato respetuoso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MX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Educar desde el Amor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MX" sz="24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757" y="1746213"/>
            <a:ext cx="1560711" cy="13595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48640" y="464237"/>
            <a:ext cx="7620039" cy="16258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1350" dirty="0">
              <a:solidFill>
                <a:srgbClr val="6B4A2A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>
              <a:lnSpc>
                <a:spcPts val="2430"/>
              </a:lnSpc>
              <a:buSzPct val="100000"/>
            </a:pPr>
            <a:endParaRPr lang="en-US" sz="2400" dirty="0">
              <a:solidFill>
                <a:srgbClr val="6B4A2A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4982" y="219073"/>
            <a:ext cx="8594035" cy="25042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s-MX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s-MX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Familia </a:t>
            </a:r>
            <a:r>
              <a:rPr kumimoji="0" lang="es-MX" sz="2800" b="1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 Colegio</a:t>
            </a:r>
            <a:endParaRPr kumimoji="0" lang="es-MX" sz="2800" b="1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highlight>
                <a:srgbClr val="00FFFF"/>
              </a:highlight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s-MX" sz="2800" b="1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highlight>
                <a:srgbClr val="00FFFF"/>
              </a:highlight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todos sintonizamos en la misma direccion: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fortalecen los aprendizajes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Mejoran 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climas escolares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forman niñas SEGURAS y RESPETUOSAS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027" y="597924"/>
            <a:ext cx="951058" cy="10851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76" y="597924"/>
            <a:ext cx="1083544" cy="11140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61980" y="396221"/>
            <a:ext cx="7620039" cy="15771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ctr">
              <a:lnSpc>
                <a:spcPts val="2430"/>
              </a:lnSpc>
              <a:buSzPct val="100000"/>
              <a:buChar char="•"/>
            </a:pPr>
            <a:r>
              <a:rPr lang="es-MX" altLang="en-US" sz="2800" b="1" u="sng" dirty="0"/>
              <a:t>REFLEXIÓN FINAL</a:t>
            </a:r>
          </a:p>
          <a:p>
            <a:pPr marL="342900" indent="-342900" algn="ctr">
              <a:lnSpc>
                <a:spcPts val="2430"/>
              </a:lnSpc>
              <a:buSzPct val="100000"/>
              <a:buChar char="•"/>
            </a:pPr>
            <a:endParaRPr lang="es-MX" altLang="en-US" sz="2800" b="1" u="sng" dirty="0"/>
          </a:p>
          <a:p>
            <a:pPr marL="342900" indent="-342900" algn="ctr">
              <a:lnSpc>
                <a:spcPts val="2430"/>
              </a:lnSpc>
              <a:buSzPct val="100000"/>
              <a:buChar char="•"/>
            </a:pPr>
            <a:endParaRPr lang="es-MX" altLang="en-US" sz="2800" b="1" u="sng" dirty="0"/>
          </a:p>
          <a:p>
            <a:pPr marL="342900" indent="-342900" algn="ctr">
              <a:lnSpc>
                <a:spcPts val="2430"/>
              </a:lnSpc>
              <a:buSzPct val="100000"/>
              <a:buChar char="•"/>
            </a:pPr>
            <a:r>
              <a:rPr lang="es-MX" altLang="en-US" sz="2800" dirty="0"/>
              <a:t>La Empatía no sólo se enseña..... Se Vive</a:t>
            </a:r>
          </a:p>
          <a:p>
            <a:pPr marL="342900" indent="-342900" algn="ctr">
              <a:lnSpc>
                <a:spcPts val="2430"/>
              </a:lnSpc>
              <a:buSzPct val="100000"/>
              <a:buChar char="•"/>
            </a:pPr>
            <a:endParaRPr lang="es-MX" altLang="en-US" sz="2800" dirty="0"/>
          </a:p>
          <a:p>
            <a:pPr marL="342900" indent="-342900" algn="ctr">
              <a:lnSpc>
                <a:spcPts val="2430"/>
              </a:lnSpc>
              <a:buSzPct val="100000"/>
              <a:buChar char="•"/>
            </a:pPr>
            <a:endParaRPr lang="es-MX" altLang="en-US" sz="2800" dirty="0"/>
          </a:p>
          <a:p>
            <a:pPr marL="342900" indent="-342900" algn="ctr">
              <a:lnSpc>
                <a:spcPts val="2430"/>
              </a:lnSpc>
              <a:buSzPct val="100000"/>
              <a:buChar char="•"/>
            </a:pPr>
            <a:r>
              <a:rPr lang="es-MX" altLang="en-US" sz="2800" dirty="0"/>
              <a:t>Cada gesto cuenta</a:t>
            </a:r>
          </a:p>
          <a:p>
            <a:pPr marL="342900" indent="-342900" algn="ctr">
              <a:lnSpc>
                <a:spcPts val="2430"/>
              </a:lnSpc>
              <a:buSzPct val="100000"/>
              <a:buChar char="•"/>
            </a:pPr>
            <a:endParaRPr lang="es-MX" altLang="en-US" sz="2800" dirty="0"/>
          </a:p>
          <a:p>
            <a:pPr algn="ctr">
              <a:lnSpc>
                <a:spcPts val="2430"/>
              </a:lnSpc>
              <a:buSzPct val="100000"/>
            </a:pPr>
            <a:endParaRPr lang="es-MX" altLang="en-US" sz="2800" dirty="0"/>
          </a:p>
          <a:p>
            <a:pPr marL="342900" indent="-342900" algn="ctr">
              <a:lnSpc>
                <a:spcPts val="2430"/>
              </a:lnSpc>
              <a:buSzPct val="100000"/>
              <a:buChar char="•"/>
            </a:pPr>
            <a:endParaRPr lang="es-MX" altLang="en-US" sz="2800" dirty="0"/>
          </a:p>
          <a:p>
            <a:pPr marL="342900" indent="-342900" algn="ctr">
              <a:lnSpc>
                <a:spcPts val="2430"/>
              </a:lnSpc>
              <a:buSzPct val="100000"/>
              <a:buChar char="•"/>
            </a:pPr>
            <a:r>
              <a:rPr lang="es-MX" altLang="en-US" sz="2800" dirty="0"/>
              <a:t>Construyamos una comunidad basada </a:t>
            </a:r>
            <a:endParaRPr lang="es-MX" altLang="en-US" sz="2800" dirty="0" smtClean="0"/>
          </a:p>
          <a:p>
            <a:pPr algn="ctr">
              <a:lnSpc>
                <a:spcPts val="2430"/>
              </a:lnSpc>
              <a:buSzPct val="100000"/>
            </a:pPr>
            <a:r>
              <a:rPr lang="es-MX" altLang="en-US" sz="2800" dirty="0" smtClean="0"/>
              <a:t>en </a:t>
            </a:r>
            <a:r>
              <a:rPr lang="es-MX" altLang="en-US" sz="2800" dirty="0"/>
              <a:t>el Respeto y en el Amor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PlaceHolder 2">
            <a:extLst>
              <a:ext uri="{FF2B5EF4-FFF2-40B4-BE49-F238E27FC236}">
                <a16:creationId xmlns:a16="http://schemas.microsoft.com/office/drawing/2014/main" id="{69C5AA47-08F9-ED5B-A8C0-724A0A11F2ED}"/>
              </a:ext>
            </a:extLst>
          </p:cNvPr>
          <p:cNvSpPr txBox="1">
            <a:spLocks/>
          </p:cNvSpPr>
          <p:nvPr/>
        </p:nvSpPr>
        <p:spPr>
          <a:xfrm>
            <a:off x="870964" y="215153"/>
            <a:ext cx="6904990" cy="14503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en-US" sz="3600" b="1" dirty="0" err="1" smtClean="0">
                <a:solidFill>
                  <a:schemeClr val="dk1"/>
                </a:solidFill>
                <a:latin typeface="Open Sans"/>
                <a:ea typeface="Open Sans"/>
              </a:rPr>
              <a:t>Te</a:t>
            </a:r>
            <a:r>
              <a:rPr lang="en-US" sz="3600" b="1" dirty="0" smtClean="0">
                <a:solidFill>
                  <a:schemeClr val="dk1"/>
                </a:solidFill>
                <a:latin typeface="Open Sans"/>
                <a:ea typeface="Open Sans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Open Sans"/>
                <a:ea typeface="Open Sans"/>
              </a:rPr>
              <a:t>Recomendamos</a:t>
            </a:r>
            <a:r>
              <a:rPr lang="en-US" sz="3600" b="1" dirty="0" smtClean="0">
                <a:solidFill>
                  <a:schemeClr val="dk1"/>
                </a:solidFill>
                <a:latin typeface="Open Sans"/>
                <a:ea typeface="Open Sans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Open Sans"/>
                <a:ea typeface="Open Sans"/>
              </a:rPr>
              <a:t>ver</a:t>
            </a:r>
            <a:r>
              <a:rPr lang="en-US" sz="3600" b="1" dirty="0" smtClean="0">
                <a:solidFill>
                  <a:schemeClr val="dk1"/>
                </a:solidFill>
                <a:latin typeface="Open Sans"/>
                <a:ea typeface="Open Sans"/>
              </a:rPr>
              <a:t> el </a:t>
            </a:r>
            <a:r>
              <a:rPr lang="en-US" sz="3600" b="1" dirty="0" err="1" smtClean="0">
                <a:solidFill>
                  <a:schemeClr val="dk1"/>
                </a:solidFill>
                <a:latin typeface="Open Sans"/>
                <a:ea typeface="Open Sans"/>
              </a:rPr>
              <a:t>siguiente</a:t>
            </a:r>
            <a:r>
              <a:rPr lang="en-US" sz="3600" b="1" dirty="0" smtClean="0">
                <a:solidFill>
                  <a:schemeClr val="dk1"/>
                </a:solidFill>
                <a:latin typeface="Open Sans"/>
                <a:ea typeface="Open Sans"/>
              </a:rPr>
              <a:t> Video </a:t>
            </a:r>
            <a:r>
              <a:rPr lang="en-US" sz="3600" b="1" dirty="0" err="1" smtClean="0">
                <a:solidFill>
                  <a:schemeClr val="dk1"/>
                </a:solidFill>
                <a:latin typeface="Open Sans"/>
                <a:ea typeface="Open Sans"/>
              </a:rPr>
              <a:t>motivacional</a:t>
            </a:r>
            <a:endParaRPr lang="fr-FR" sz="3600" dirty="0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0C5254C6-FAC3-84AD-639E-4DCA40564896}"/>
              </a:ext>
            </a:extLst>
          </p:cNvPr>
          <p:cNvSpPr txBox="1">
            <a:spLocks/>
          </p:cNvSpPr>
          <p:nvPr/>
        </p:nvSpPr>
        <p:spPr>
          <a:xfrm>
            <a:off x="928646" y="1769165"/>
            <a:ext cx="6908800" cy="2299252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tabLst>
                <a:tab pos="0" algn="l"/>
              </a:tabLst>
            </a:pPr>
            <a:endParaRPr lang="en-US" sz="2000" dirty="0" smtClean="0">
              <a:solidFill>
                <a:schemeClr val="dk1"/>
              </a:solidFill>
              <a:latin typeface="Open Sans Medium"/>
              <a:ea typeface="Open Sans Medium"/>
              <a:hlinkClick r:id="rId4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s-MX" sz="2000" dirty="0">
                <a:solidFill>
                  <a:prstClr val="black"/>
                </a:solidFill>
                <a:latin typeface="Open Sans Medium"/>
                <a:ea typeface="Open Sans Medium"/>
              </a:rPr>
              <a:t>“Los Hijos son el reflejo de sus padres”</a:t>
            </a:r>
            <a:endParaRPr lang="en-US" sz="2000" dirty="0">
              <a:solidFill>
                <a:prstClr val="black"/>
              </a:solidFill>
              <a:latin typeface="Open Sans Medium"/>
              <a:ea typeface="Open Sans Medium"/>
            </a:endParaRPr>
          </a:p>
          <a:p>
            <a:pPr marL="0" indent="0" algn="ctr">
              <a:lnSpc>
                <a:spcPct val="150000"/>
              </a:lnSpc>
              <a:buNone/>
              <a:tabLst>
                <a:tab pos="0" algn="l"/>
              </a:tabLst>
            </a:pPr>
            <a:endParaRPr lang="en-US" sz="2000" dirty="0" smtClean="0">
              <a:solidFill>
                <a:schemeClr val="dk1"/>
              </a:solidFill>
              <a:latin typeface="Open Sans Medium"/>
              <a:ea typeface="Open Sans Medium"/>
              <a:hlinkClick r:id="rId4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-US" sz="2000" dirty="0" smtClean="0">
                <a:solidFill>
                  <a:schemeClr val="dk1"/>
                </a:solidFill>
                <a:latin typeface="Open Sans Medium"/>
                <a:ea typeface="Open Sans Medium"/>
                <a:hlinkClick r:id="rId4"/>
              </a:rPr>
              <a:t>https://www.youtube.com/watch?v=Hei-BADi6KE</a:t>
            </a:r>
            <a:endParaRPr lang="en-US" sz="2000" dirty="0" smtClean="0">
              <a:solidFill>
                <a:schemeClr val="dk1"/>
              </a:solidFill>
              <a:latin typeface="Open Sans Medium"/>
              <a:ea typeface="Open Sans Medium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endParaRPr lang="en-US" sz="2000" dirty="0" smtClean="0">
              <a:solidFill>
                <a:schemeClr val="dk1"/>
              </a:solidFill>
              <a:latin typeface="Open Sans Medium"/>
              <a:ea typeface="Open Sans Medium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endParaRPr lang="en-US" sz="2000" dirty="0" smtClean="0">
              <a:solidFill>
                <a:schemeClr val="dk1"/>
              </a:solidFill>
              <a:latin typeface="Open Sans Medium"/>
              <a:ea typeface="Open Sans Medium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-US" sz="2000" dirty="0" smtClean="0">
                <a:solidFill>
                  <a:schemeClr val="dk1"/>
                </a:solidFill>
                <a:latin typeface="Open Sans Medium"/>
                <a:ea typeface="Open Sans Medium"/>
              </a:rPr>
              <a:t>.</a:t>
            </a:r>
            <a:endParaRPr lang="en-US" sz="2000" dirty="0">
              <a:solidFill>
                <a:schemeClr val="dk1"/>
              </a:solidFill>
              <a:latin typeface="Open Sans Medium"/>
              <a:ea typeface="Open Sa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0263" y="-1"/>
            <a:ext cx="7620039" cy="413657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1350" dirty="0">
              <a:solidFill>
                <a:srgbClr val="6B46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1350" dirty="0">
              <a:solidFill>
                <a:srgbClr val="6B46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MX" sz="20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MX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1350" dirty="0">
              <a:solidFill>
                <a:srgbClr val="6B46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570644" y="970915"/>
            <a:ext cx="8161655" cy="41725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266700">
              <a:lnSpc>
                <a:spcPct val="107000"/>
              </a:lnSpc>
              <a:spcAft>
                <a:spcPct val="0"/>
              </a:spcAft>
            </a:pPr>
            <a:endParaRPr lang="en-US" altLang="zh-CN" sz="2400" b="1" dirty="0">
              <a:latin typeface="Aptos"/>
              <a:ea typeface="Aptos"/>
            </a:endParaRPr>
          </a:p>
          <a:p>
            <a:pPr algn="ctr" defTabSz="266700">
              <a:lnSpc>
                <a:spcPct val="107000"/>
              </a:lnSpc>
              <a:spcAft>
                <a:spcPct val="0"/>
              </a:spcAft>
            </a:pPr>
            <a:r>
              <a:rPr lang="es-MX" altLang="en-US" sz="2400" dirty="0">
                <a:latin typeface="Aptos"/>
                <a:ea typeface="Aptos"/>
              </a:rPr>
              <a:t>“Con Santa Ana y Madre Rosa en el </a:t>
            </a:r>
            <a:r>
              <a:rPr lang="es-MX" altLang="en-US" sz="2400" dirty="0" err="1">
                <a:latin typeface="Aptos"/>
                <a:ea typeface="Aptos"/>
              </a:rPr>
              <a:t>corazon</a:t>
            </a:r>
            <a:r>
              <a:rPr lang="es-MX" altLang="en-US" sz="2400" dirty="0">
                <a:latin typeface="Aptos"/>
                <a:ea typeface="Aptos"/>
              </a:rPr>
              <a:t>,</a:t>
            </a:r>
          </a:p>
          <a:p>
            <a:pPr algn="ctr" defTabSz="266700">
              <a:lnSpc>
                <a:spcPct val="107000"/>
              </a:lnSpc>
              <a:spcAft>
                <a:spcPct val="0"/>
              </a:spcAft>
            </a:pPr>
            <a:endParaRPr lang="es-MX" altLang="en-US" sz="2400" dirty="0">
              <a:latin typeface="Aptos"/>
              <a:ea typeface="Aptos"/>
            </a:endParaRPr>
          </a:p>
          <a:p>
            <a:pPr algn="ctr" defTabSz="266700">
              <a:lnSpc>
                <a:spcPct val="107000"/>
              </a:lnSpc>
              <a:spcAft>
                <a:spcPct val="0"/>
              </a:spcAft>
            </a:pPr>
            <a:r>
              <a:rPr lang="es-MX" altLang="en-US" sz="2400" dirty="0" smtClean="0">
                <a:latin typeface="Aptos"/>
                <a:ea typeface="Aptos"/>
              </a:rPr>
              <a:t>FORMAMOS VIDAS </a:t>
            </a:r>
            <a:r>
              <a:rPr lang="es-MX" altLang="en-US" sz="2400" dirty="0">
                <a:latin typeface="Aptos"/>
                <a:ea typeface="Aptos"/>
              </a:rPr>
              <a:t>PARA SERVIR”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44" y="151434"/>
            <a:ext cx="900430" cy="11350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82320" y="85725"/>
            <a:ext cx="7620039" cy="11543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MX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430"/>
              </a:lnSpc>
              <a:buSzPct val="100000"/>
            </a:pPr>
            <a:r>
              <a:rPr lang="es-MX" altLang="en-US" sz="4800" dirty="0"/>
              <a:t>Recuerda que: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208" y="3010180"/>
            <a:ext cx="1146147" cy="1932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274</Words>
  <Application>Microsoft Office PowerPoint</Application>
  <PresentationFormat>Presentación en pantalla (16:9)</PresentationFormat>
  <Paragraphs>110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Open Sans</vt:lpstr>
      <vt:lpstr>Open Sans Medium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Perplexity 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Converted Presentation</dc:title>
  <dc:subject>PptxGenJS Presentation</dc:subject>
  <dc:creator>Perplexity</dc:creator>
  <cp:lastModifiedBy>Colegio Politécnico Santa Ana</cp:lastModifiedBy>
  <cp:revision>16</cp:revision>
  <dcterms:created xsi:type="dcterms:W3CDTF">2026-03-09T02:33:00Z</dcterms:created>
  <dcterms:modified xsi:type="dcterms:W3CDTF">2026-05-07T14:39:53Z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2058-12.1.0.25862</vt:lpwstr>
  </property>
  <property fmtid="{D5CDD505-2E9C-101B-9397-08002B2CF9AE}" pid="3" name="ICV">
    <vt:lpwstr>5701C30CB3084FBAB83FEC6F1D556EA4_12</vt:lpwstr>
  </property>
</Properties>
</file>